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4"/>
  </p:notesMasterIdLst>
  <p:sldIdLst>
    <p:sldId id="256" r:id="rId2"/>
    <p:sldId id="257" r:id="rId3"/>
    <p:sldId id="258" r:id="rId4"/>
    <p:sldId id="259" r:id="rId5"/>
    <p:sldId id="260" r:id="rId6"/>
    <p:sldId id="261" r:id="rId7"/>
    <p:sldId id="263" r:id="rId8"/>
    <p:sldId id="264" r:id="rId9"/>
    <p:sldId id="262" r:id="rId10"/>
    <p:sldId id="266" r:id="rId11"/>
    <p:sldId id="267"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68427" autoAdjust="0"/>
  </p:normalViewPr>
  <p:slideViewPr>
    <p:cSldViewPr snapToGrid="0">
      <p:cViewPr>
        <p:scale>
          <a:sx n="75" d="100"/>
          <a:sy n="75" d="100"/>
        </p:scale>
        <p:origin x="166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DC6B93-A75F-4F9B-BC07-41BB21E99D24}" type="datetimeFigureOut">
              <a:rPr lang="en-GB" smtClean="0"/>
              <a:t>18/10/2016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661C2-B54D-4389-8C10-148594FE3289}" type="slidenum">
              <a:rPr lang="en-GB" smtClean="0"/>
              <a:t>‹#›</a:t>
            </a:fld>
            <a:endParaRPr lang="en-GB"/>
          </a:p>
        </p:txBody>
      </p:sp>
    </p:spTree>
    <p:extLst>
      <p:ext uri="{BB962C8B-B14F-4D97-AF65-F5344CB8AC3E}">
        <p14:creationId xmlns:p14="http://schemas.microsoft.com/office/powerpoint/2010/main" val="1770401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Game engines have to be</a:t>
            </a:r>
            <a:r>
              <a:rPr lang="en-GB" baseline="0" dirty="0"/>
              <a:t> able to manage a large number of different resource types;</a:t>
            </a:r>
            <a:br>
              <a:rPr lang="en-GB" baseline="0" dirty="0"/>
            </a:br>
            <a:endParaRPr lang="en-GB" baseline="0" dirty="0"/>
          </a:p>
          <a:p>
            <a:pPr marL="171450" indent="-171450">
              <a:buFontTx/>
              <a:buChar char="-"/>
            </a:pPr>
            <a:r>
              <a:rPr lang="en-GB" baseline="0" dirty="0"/>
              <a:t>Images</a:t>
            </a:r>
          </a:p>
          <a:p>
            <a:pPr marL="171450" indent="-171450">
              <a:buFontTx/>
              <a:buChar char="-"/>
            </a:pPr>
            <a:r>
              <a:rPr lang="en-GB" baseline="0" dirty="0"/>
              <a:t>Text files</a:t>
            </a:r>
          </a:p>
          <a:p>
            <a:pPr marL="628650" lvl="1" indent="-171450">
              <a:buFontTx/>
              <a:buChar char="-"/>
            </a:pPr>
            <a:r>
              <a:rPr lang="en-GB" baseline="0" dirty="0"/>
              <a:t>Configuration</a:t>
            </a:r>
          </a:p>
          <a:p>
            <a:pPr marL="628650" lvl="1" indent="-171450">
              <a:buFontTx/>
              <a:buChar char="-"/>
            </a:pPr>
            <a:r>
              <a:rPr lang="en-GB" baseline="0" dirty="0"/>
              <a:t>Scripting</a:t>
            </a:r>
          </a:p>
          <a:p>
            <a:pPr marL="628650" lvl="1" indent="-171450">
              <a:buFontTx/>
              <a:buChar char="-"/>
            </a:pPr>
            <a:r>
              <a:rPr lang="en-GB" baseline="0" dirty="0"/>
              <a:t>Language resources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a:t>3D Meshes</a:t>
            </a:r>
          </a:p>
          <a:p>
            <a:pPr marL="171450" lvl="0" indent="-171450">
              <a:buFontTx/>
              <a:buChar char="-"/>
            </a:pPr>
            <a:r>
              <a:rPr lang="en-GB" baseline="0" dirty="0"/>
              <a:t>World / scene files</a:t>
            </a:r>
          </a:p>
          <a:p>
            <a:pPr marL="628650" lvl="1" indent="-171450">
              <a:buFontTx/>
              <a:buChar char="-"/>
            </a:pPr>
            <a:r>
              <a:rPr lang="en-GB" baseline="0" dirty="0"/>
              <a:t>Levels</a:t>
            </a:r>
          </a:p>
          <a:p>
            <a:pPr marL="628650" lvl="1" indent="-171450">
              <a:buFontTx/>
              <a:buChar char="-"/>
            </a:pPr>
            <a:r>
              <a:rPr lang="en-GB" baseline="0" dirty="0"/>
              <a:t>Environments</a:t>
            </a:r>
          </a:p>
          <a:p>
            <a:pPr marL="171450" lvl="0" indent="-171450">
              <a:buFontTx/>
              <a:buChar char="-"/>
            </a:pPr>
            <a:r>
              <a:rPr lang="en-GB" baseline="0" dirty="0"/>
              <a:t>Audio</a:t>
            </a:r>
          </a:p>
          <a:p>
            <a:pPr marL="628650" lvl="1" indent="-171450">
              <a:buFontTx/>
              <a:buChar char="-"/>
            </a:pPr>
            <a:r>
              <a:rPr lang="en-GB" baseline="0" dirty="0"/>
              <a:t>Sound effects</a:t>
            </a:r>
          </a:p>
          <a:p>
            <a:pPr marL="628650" lvl="1" indent="-171450">
              <a:buFontTx/>
              <a:buChar char="-"/>
            </a:pPr>
            <a:r>
              <a:rPr lang="en-GB" baseline="0" dirty="0"/>
              <a:t>Music</a:t>
            </a:r>
          </a:p>
          <a:p>
            <a:pPr marL="171450" lvl="0" indent="-171450">
              <a:buFontTx/>
              <a:buChar char="-"/>
            </a:pPr>
            <a:r>
              <a:rPr lang="en-GB" baseline="0" dirty="0"/>
              <a:t>Video</a:t>
            </a:r>
          </a:p>
          <a:p>
            <a:pPr marL="171450" lvl="0" indent="-171450">
              <a:buFontTx/>
              <a:buChar char="-"/>
            </a:pPr>
            <a:endParaRPr lang="en-GB" baseline="0" dirty="0"/>
          </a:p>
          <a:p>
            <a:pPr marL="0" lvl="0" indent="0">
              <a:buFontTx/>
              <a:buNone/>
            </a:pPr>
            <a:r>
              <a:rPr lang="en-GB" baseline="0" dirty="0"/>
              <a:t>During development, it’s common for these files to change regularly – so the engine should be able to read them straight from the disk, many game engines also provide a way for the developers to package up assets into lump files (Quake loads </a:t>
            </a:r>
            <a:r>
              <a:rPr lang="en-GB" baseline="0" dirty="0" err="1"/>
              <a:t>pak</a:t>
            </a:r>
            <a:r>
              <a:rPr lang="en-GB" baseline="0" dirty="0"/>
              <a:t> files, Unreal uses </a:t>
            </a:r>
            <a:r>
              <a:rPr lang="en-GB" baseline="0" dirty="0" err="1"/>
              <a:t>upk</a:t>
            </a:r>
            <a:r>
              <a:rPr lang="en-GB" baseline="0" dirty="0"/>
              <a:t> files, some just use straight zip files)</a:t>
            </a:r>
          </a:p>
          <a:p>
            <a:pPr marL="171450" indent="-171450">
              <a:buFontTx/>
              <a:buChar char="-"/>
            </a:pPr>
            <a:endParaRPr lang="en-GB" baseline="0" dirty="0"/>
          </a:p>
        </p:txBody>
      </p:sp>
      <p:sp>
        <p:nvSpPr>
          <p:cNvPr id="4" name="Slide Number Placeholder 3"/>
          <p:cNvSpPr>
            <a:spLocks noGrp="1"/>
          </p:cNvSpPr>
          <p:nvPr>
            <p:ph type="sldNum" sz="quarter" idx="10"/>
          </p:nvPr>
        </p:nvSpPr>
        <p:spPr/>
        <p:txBody>
          <a:bodyPr/>
          <a:lstStyle/>
          <a:p>
            <a:fld id="{D01661C2-B54D-4389-8C10-148594FE3289}" type="slidenum">
              <a:rPr lang="en-GB" smtClean="0"/>
              <a:t>2</a:t>
            </a:fld>
            <a:endParaRPr lang="en-GB"/>
          </a:p>
        </p:txBody>
      </p:sp>
    </p:spTree>
    <p:extLst>
      <p:ext uri="{BB962C8B-B14F-4D97-AF65-F5344CB8AC3E}">
        <p14:creationId xmlns:p14="http://schemas.microsoft.com/office/powerpoint/2010/main" val="3862017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All this means we want to minimise our read requests, we wait until we have a list of things to retrieve from storage and we do it all at once (much like Christmas shopping) – rather than popping out and picking up pits and pieces as and when we feel like it. The best solution is to make sure that everything we might look for at a given time (say, loading a specific level) is contained in a single block of data, but the perfect approach requires us to have repeated data, as there will be some thing that are common to all levels (the player graphics, certain elements in the world). So a better approach is to break our data up into logical blocks, we might have one that contains all the common elements and then individual blocks for unique elements that appear on a per-level basis.</a:t>
            </a:r>
          </a:p>
          <a:p>
            <a:endParaRPr lang="en-GB" baseline="0" dirty="0"/>
          </a:p>
          <a:p>
            <a:r>
              <a:rPr lang="en-GB" baseline="0" dirty="0"/>
              <a:t>So even if we have hundreds of assets in a level, we’re only doing two seeks – one for the common block file and another for the level specific block. Doing this also means we can do things like compressed the large blocks, allowing us to fit more on our storage medium, there is a trade off between space saved and then the processing cost of decompressing everything, but it can be worth it.</a:t>
            </a:r>
          </a:p>
          <a:p>
            <a:endParaRPr lang="en-GB" baseline="0" dirty="0"/>
          </a:p>
          <a:p>
            <a:r>
              <a:rPr lang="en-GB" baseline="0" dirty="0"/>
              <a:t>The most common approach to these sorts of bundled resource collections is to effectively reproduce a filesystem in a file, so once loaded, it’s all organised as if we’re reading it from physical storage rather than RAM.</a:t>
            </a:r>
          </a:p>
          <a:p>
            <a:endParaRPr lang="en-GB" baseline="0" dirty="0"/>
          </a:p>
        </p:txBody>
      </p:sp>
      <p:sp>
        <p:nvSpPr>
          <p:cNvPr id="4" name="Slide Number Placeholder 3"/>
          <p:cNvSpPr>
            <a:spLocks noGrp="1"/>
          </p:cNvSpPr>
          <p:nvPr>
            <p:ph type="sldNum" sz="quarter" idx="10"/>
          </p:nvPr>
        </p:nvSpPr>
        <p:spPr/>
        <p:txBody>
          <a:bodyPr/>
          <a:lstStyle/>
          <a:p>
            <a:fld id="{D01661C2-B54D-4389-8C10-148594FE3289}" type="slidenum">
              <a:rPr lang="en-GB" smtClean="0"/>
              <a:t>11</a:t>
            </a:fld>
            <a:endParaRPr lang="en-GB"/>
          </a:p>
        </p:txBody>
      </p:sp>
    </p:spTree>
    <p:extLst>
      <p:ext uri="{BB962C8B-B14F-4D97-AF65-F5344CB8AC3E}">
        <p14:creationId xmlns:p14="http://schemas.microsoft.com/office/powerpoint/2010/main" val="808272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said all that, when starting</a:t>
            </a:r>
            <a:r>
              <a:rPr lang="en-GB" baseline="0" dirty="0"/>
              <a:t> out – keep it simple, stupid!</a:t>
            </a:r>
          </a:p>
          <a:p>
            <a:endParaRPr lang="en-GB" baseline="0" dirty="0"/>
          </a:p>
          <a:p>
            <a:r>
              <a:rPr lang="en-GB" baseline="0" dirty="0"/>
              <a:t>The engine you’re developing for this module probably does not need a full blown resource management implementation.</a:t>
            </a:r>
          </a:p>
          <a:p>
            <a:endParaRPr lang="en-GB" baseline="0" dirty="0"/>
          </a:p>
          <a:p>
            <a:r>
              <a:rPr lang="en-GB" baseline="0" dirty="0"/>
              <a:t>Focus on a runtime manager that can load a controlled (</a:t>
            </a:r>
            <a:r>
              <a:rPr lang="en-GB" baseline="0" dirty="0" err="1"/>
              <a:t>ie</a:t>
            </a:r>
            <a:r>
              <a:rPr lang="en-GB" baseline="0" dirty="0"/>
              <a:t>, small) number of asset types:</a:t>
            </a:r>
          </a:p>
          <a:p>
            <a:endParaRPr lang="en-GB" baseline="0" dirty="0"/>
          </a:p>
          <a:p>
            <a:pPr marL="171450" indent="-171450">
              <a:buFontTx/>
              <a:buChar char="-"/>
            </a:pPr>
            <a:r>
              <a:rPr lang="en-GB" baseline="0" dirty="0"/>
              <a:t>Text files</a:t>
            </a:r>
          </a:p>
          <a:p>
            <a:pPr marL="628650" lvl="1" indent="-171450">
              <a:buFontTx/>
              <a:buChar char="-"/>
            </a:pPr>
            <a:r>
              <a:rPr lang="en-GB" baseline="0" dirty="0"/>
              <a:t>JSON or XML for configuration and world data</a:t>
            </a:r>
          </a:p>
          <a:p>
            <a:pPr marL="171450" indent="-171450">
              <a:buFontTx/>
              <a:buChar char="-"/>
            </a:pPr>
            <a:r>
              <a:rPr lang="en-GB" baseline="0" dirty="0"/>
              <a:t>One or two image formats</a:t>
            </a:r>
          </a:p>
          <a:p>
            <a:pPr marL="628650" lvl="1" indent="-171450">
              <a:buFontTx/>
              <a:buChar char="-"/>
            </a:pPr>
            <a:r>
              <a:rPr lang="en-GB" baseline="0" dirty="0"/>
              <a:t>Uncompressed – TGA or BMP</a:t>
            </a:r>
          </a:p>
          <a:p>
            <a:pPr marL="628650" lvl="1" indent="-171450">
              <a:buFontTx/>
              <a:buChar char="-"/>
            </a:pPr>
            <a:r>
              <a:rPr lang="en-GB" baseline="0" dirty="0"/>
              <a:t>Compressed – DDS or PNG</a:t>
            </a:r>
          </a:p>
          <a:p>
            <a:pPr marL="171450" lvl="0" indent="-171450">
              <a:buFontTx/>
              <a:buChar char="-"/>
            </a:pPr>
            <a:r>
              <a:rPr lang="en-GB" baseline="0" dirty="0"/>
              <a:t>Audio files</a:t>
            </a:r>
          </a:p>
          <a:p>
            <a:pPr marL="628650" lvl="1" indent="-171450">
              <a:buFontTx/>
              <a:buChar char="-"/>
            </a:pPr>
            <a:r>
              <a:rPr lang="en-GB" baseline="0" dirty="0"/>
              <a:t>Uncompressed WAV</a:t>
            </a:r>
          </a:p>
          <a:p>
            <a:pPr marL="628650" lvl="1" indent="-171450">
              <a:buFontTx/>
              <a:buChar char="-"/>
            </a:pPr>
            <a:r>
              <a:rPr lang="en-GB" baseline="0" dirty="0"/>
              <a:t>Compressed OGG (MP3 requires a license fee)</a:t>
            </a:r>
          </a:p>
          <a:p>
            <a:pPr marL="0" lvl="0" indent="0">
              <a:buFontTx/>
              <a:buNone/>
            </a:pPr>
            <a:endParaRPr lang="en-GB" baseline="0" dirty="0"/>
          </a:p>
          <a:p>
            <a:pPr marL="0" lvl="0" indent="0">
              <a:buFontTx/>
              <a:buNone/>
            </a:pPr>
            <a:r>
              <a:rPr lang="en-GB" baseline="0" dirty="0"/>
              <a:t>You don’t really need to even write the code that will load those files – libraries exist that will do that for you, though it’s never bad practice to at least write a few simple file parsers.</a:t>
            </a:r>
          </a:p>
        </p:txBody>
      </p:sp>
      <p:sp>
        <p:nvSpPr>
          <p:cNvPr id="4" name="Slide Number Placeholder 3"/>
          <p:cNvSpPr>
            <a:spLocks noGrp="1"/>
          </p:cNvSpPr>
          <p:nvPr>
            <p:ph type="sldNum" sz="quarter" idx="10"/>
          </p:nvPr>
        </p:nvSpPr>
        <p:spPr/>
        <p:txBody>
          <a:bodyPr/>
          <a:lstStyle/>
          <a:p>
            <a:fld id="{D01661C2-B54D-4389-8C10-148594FE3289}" type="slidenum">
              <a:rPr lang="en-GB" smtClean="0"/>
              <a:t>12</a:t>
            </a:fld>
            <a:endParaRPr lang="en-GB"/>
          </a:p>
        </p:txBody>
      </p:sp>
    </p:spTree>
    <p:extLst>
      <p:ext uri="{BB962C8B-B14F-4D97-AF65-F5344CB8AC3E}">
        <p14:creationId xmlns:p14="http://schemas.microsoft.com/office/powerpoint/2010/main" val="25777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Trying to load all</a:t>
            </a:r>
            <a:r>
              <a:rPr lang="en-GB" baseline="0" dirty="0"/>
              <a:t> of these assets can be a lot like trying to cram everything you own into a suitcase – you’ll get so far and then you’ll run out of space, no matter how carefully you fold your pants and socks into intricate origami shapes.</a:t>
            </a:r>
          </a:p>
          <a:p>
            <a:endParaRPr lang="en-GB" baseline="0" dirty="0"/>
          </a:p>
          <a:p>
            <a:r>
              <a:rPr lang="en-GB" baseline="0" dirty="0"/>
              <a:t>The resource manager is the system that we build to try and guarantee that we can access the resources we need, when we need them, without trying to load everything at once.</a:t>
            </a:r>
          </a:p>
          <a:p>
            <a:endParaRPr lang="en-GB" baseline="0" dirty="0"/>
          </a:p>
          <a:p>
            <a:r>
              <a:rPr lang="en-GB" dirty="0"/>
              <a:t>It also provides an interface to the</a:t>
            </a:r>
            <a:r>
              <a:rPr lang="en-GB" baseline="0" dirty="0"/>
              <a:t> underlying file system so game programmers don’t need to do anything specific other than specify the asset to try and load, most resource managers will handle all (or at least, the majority) of the resource types that can be loaded.</a:t>
            </a:r>
            <a:endParaRPr lang="en-GB" dirty="0"/>
          </a:p>
        </p:txBody>
      </p:sp>
      <p:sp>
        <p:nvSpPr>
          <p:cNvPr id="4" name="Slide Number Placeholder 3"/>
          <p:cNvSpPr>
            <a:spLocks noGrp="1"/>
          </p:cNvSpPr>
          <p:nvPr>
            <p:ph type="sldNum" sz="quarter" idx="10"/>
          </p:nvPr>
        </p:nvSpPr>
        <p:spPr/>
        <p:txBody>
          <a:bodyPr/>
          <a:lstStyle/>
          <a:p>
            <a:fld id="{D01661C2-B54D-4389-8C10-148594FE3289}" type="slidenum">
              <a:rPr lang="en-GB" smtClean="0"/>
              <a:t>3</a:t>
            </a:fld>
            <a:endParaRPr lang="en-GB"/>
          </a:p>
        </p:txBody>
      </p:sp>
    </p:spTree>
    <p:extLst>
      <p:ext uri="{BB962C8B-B14F-4D97-AF65-F5344CB8AC3E}">
        <p14:creationId xmlns:p14="http://schemas.microsoft.com/office/powerpoint/2010/main" val="3456115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need a</a:t>
            </a:r>
            <a:r>
              <a:rPr lang="en-GB" baseline="0" dirty="0"/>
              <a:t> system that will allow us to split our resources up somehow – preferably into resources that are required all the time, as soon as the game loads and those that we can load / unload as when they are needed (while loading a level).</a:t>
            </a:r>
          </a:p>
          <a:p>
            <a:endParaRPr lang="en-GB" baseline="0" dirty="0"/>
          </a:p>
          <a:p>
            <a:r>
              <a:rPr lang="en-GB" baseline="0" dirty="0"/>
              <a:t>Why is this necessary?</a:t>
            </a:r>
          </a:p>
          <a:p>
            <a:endParaRPr lang="en-GB" baseline="0" dirty="0"/>
          </a:p>
          <a:p>
            <a:r>
              <a:rPr lang="en-GB" baseline="0" dirty="0"/>
              <a:t>Modern consoles offer us up a good chunk of RAM, or so it seems at first. Both the Xbox One and PS4 have 8GB in the box, but their OS has to take up some space, for the Xbox that’s 3 gig, for the PS4 it’s 3.5 (though developers can sometimes claim up to 1 gig of that back from the system… sometimes)</a:t>
            </a:r>
          </a:p>
          <a:p>
            <a:endParaRPr lang="en-GB" baseline="0" dirty="0"/>
          </a:p>
          <a:p>
            <a:r>
              <a:rPr lang="en-GB" baseline="0" dirty="0"/>
              <a:t>PC’s can (and often do) have significantly more memory in them than their console brethren, but, how much of that is actually available is much harder to gauge – what the user has open will impact what’s available to our game!</a:t>
            </a:r>
          </a:p>
          <a:p>
            <a:endParaRPr lang="en-GB" baseline="0" dirty="0"/>
          </a:p>
          <a:p>
            <a:r>
              <a:rPr lang="en-GB" baseline="0" dirty="0"/>
              <a:t>So let’s aim for 4GB, how much can we fit in there?</a:t>
            </a:r>
          </a:p>
          <a:p>
            <a:endParaRPr lang="en-GB" baseline="0" dirty="0"/>
          </a:p>
          <a:p>
            <a:r>
              <a:rPr lang="en-GB" baseline="0" dirty="0"/>
              <a:t>Text files take up a byte per character, so 1024 characters of text is 1KB – it’s estimated that there are about 1.7 million words in the entire Game of Thrones series, with an average of 5 characters a word, that gives us about 8.8 million characters or 8642 KB, so about 8 megabytes, so about 500 copies of the entire series.</a:t>
            </a:r>
            <a:endParaRPr lang="en-GB" dirty="0"/>
          </a:p>
        </p:txBody>
      </p:sp>
      <p:sp>
        <p:nvSpPr>
          <p:cNvPr id="4" name="Slide Number Placeholder 3"/>
          <p:cNvSpPr>
            <a:spLocks noGrp="1"/>
          </p:cNvSpPr>
          <p:nvPr>
            <p:ph type="sldNum" sz="quarter" idx="10"/>
          </p:nvPr>
        </p:nvSpPr>
        <p:spPr/>
        <p:txBody>
          <a:bodyPr/>
          <a:lstStyle/>
          <a:p>
            <a:fld id="{D01661C2-B54D-4389-8C10-148594FE3289}" type="slidenum">
              <a:rPr lang="en-GB" smtClean="0"/>
              <a:t>4</a:t>
            </a:fld>
            <a:endParaRPr lang="en-GB"/>
          </a:p>
        </p:txBody>
      </p:sp>
    </p:spTree>
    <p:extLst>
      <p:ext uri="{BB962C8B-B14F-4D97-AF65-F5344CB8AC3E}">
        <p14:creationId xmlns:p14="http://schemas.microsoft.com/office/powerpoint/2010/main" val="4049258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let’s aim for 4GB, how much can we fit in there?</a:t>
            </a:r>
          </a:p>
          <a:p>
            <a:endParaRPr lang="en-GB" baseline="0" dirty="0"/>
          </a:p>
          <a:p>
            <a:r>
              <a:rPr lang="en-GB" baseline="0" dirty="0"/>
              <a:t>Text files take up a byte per character, so 1024 characters of text is 1KB – it’s estimated that there are about 8.8 million characters (in both senses of the word) in the entire Game of Thrones series, so roughly 8642 KB worth, or about 8 megabytes, meaning we could keep 500 copies of the entire series in memory.</a:t>
            </a:r>
          </a:p>
          <a:p>
            <a:endParaRPr lang="en-GB" baseline="0" dirty="0"/>
          </a:p>
          <a:p>
            <a:r>
              <a:rPr lang="en-GB" baseline="0" dirty="0"/>
              <a:t>A 1024 x 1024 texture file that’s uncompressed takes 3- 4 MB (3 without an alpha channel, 4 with) so we could store about 1000 texture files in memory.</a:t>
            </a:r>
          </a:p>
          <a:p>
            <a:endParaRPr lang="en-GB" baseline="0" dirty="0"/>
          </a:p>
          <a:p>
            <a:r>
              <a:rPr lang="en-GB" baseline="0" dirty="0"/>
              <a:t>An uncompressed audio track, at 44.1 KHz and in 16 bit stereo is roughly 10MB a minute, so a typical 4 minute song is 40 MB, so just 100 tracks would fill the space.</a:t>
            </a:r>
          </a:p>
          <a:p>
            <a:endParaRPr lang="en-GB" baseline="0" dirty="0"/>
          </a:p>
          <a:p>
            <a:r>
              <a:rPr lang="en-GB" baseline="0" dirty="0"/>
              <a:t>A pre-rendered video is a killer, an 800 x 600 frame is 1.37 MB and we need at least 24 of them a second, so 33 MB a second – a minute of video suddenly takes up nearly 2 gigabytes of space, so 2 minutes of video overfills our RAM and leaves no space for audio…</a:t>
            </a:r>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D01661C2-B54D-4389-8C10-148594FE3289}" type="slidenum">
              <a:rPr lang="en-GB" smtClean="0"/>
              <a:t>5</a:t>
            </a:fld>
            <a:endParaRPr lang="en-GB"/>
          </a:p>
        </p:txBody>
      </p:sp>
    </p:spTree>
    <p:extLst>
      <p:ext uri="{BB962C8B-B14F-4D97-AF65-F5344CB8AC3E}">
        <p14:creationId xmlns:p14="http://schemas.microsoft.com/office/powerpoint/2010/main" val="137491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Great,</a:t>
            </a:r>
            <a:r>
              <a:rPr lang="en-GB" baseline="0" dirty="0"/>
              <a:t> that seems like plenty of space… a thousand textures?! Loads!</a:t>
            </a:r>
          </a:p>
          <a:p>
            <a:endParaRPr lang="en-GB" baseline="0" dirty="0"/>
          </a:p>
          <a:p>
            <a:r>
              <a:rPr lang="en-GB" baseline="0" dirty="0"/>
              <a:t>Except, we need to load these things all at once – in modern renderers, we might need at least 3 textures per mesh (diffuse, normal, specular) and there could be hundreds of meshes in a single level.</a:t>
            </a:r>
          </a:p>
          <a:p>
            <a:endParaRPr lang="en-GB" baseline="0" dirty="0"/>
          </a:p>
          <a:p>
            <a:r>
              <a:rPr lang="en-GB" baseline="0" dirty="0"/>
              <a:t>The level itself takes up space too, so that eats into our RAM, so does the music track we’re playing over the top of the gameplay and we might want a few of them over the course of a level or for different action sequences. Then we have all the sound effects too.</a:t>
            </a:r>
          </a:p>
          <a:p>
            <a:endParaRPr lang="en-GB" baseline="0" dirty="0"/>
          </a:p>
          <a:p>
            <a:r>
              <a:rPr lang="en-GB" baseline="0" dirty="0"/>
              <a:t>Each mesh also takes up space, we have to store the vertex data (x, y, z at 4 bytes each * thousands), the </a:t>
            </a:r>
            <a:r>
              <a:rPr lang="en-GB" baseline="0" dirty="0" err="1"/>
              <a:t>uv</a:t>
            </a:r>
            <a:r>
              <a:rPr lang="en-GB" baseline="0" dirty="0"/>
              <a:t> information and any animation data (which could be another 10 megabytes per animated character)</a:t>
            </a:r>
          </a:p>
          <a:p>
            <a:endParaRPr lang="en-GB" baseline="0" dirty="0"/>
          </a:p>
          <a:p>
            <a:r>
              <a:rPr lang="en-GB" baseline="0" dirty="0"/>
              <a:t>As we’re rapidly discovering, 4 gigabytes of memory is not a lot for a modern game, so we need something that’s going to handle our assets in a sensible fashion.</a:t>
            </a:r>
          </a:p>
        </p:txBody>
      </p:sp>
      <p:sp>
        <p:nvSpPr>
          <p:cNvPr id="4" name="Slide Number Placeholder 3"/>
          <p:cNvSpPr>
            <a:spLocks noGrp="1"/>
          </p:cNvSpPr>
          <p:nvPr>
            <p:ph type="sldNum" sz="quarter" idx="10"/>
          </p:nvPr>
        </p:nvSpPr>
        <p:spPr/>
        <p:txBody>
          <a:bodyPr/>
          <a:lstStyle/>
          <a:p>
            <a:fld id="{D01661C2-B54D-4389-8C10-148594FE3289}" type="slidenum">
              <a:rPr lang="en-GB" smtClean="0"/>
              <a:t>6</a:t>
            </a:fld>
            <a:endParaRPr lang="en-GB"/>
          </a:p>
        </p:txBody>
      </p:sp>
    </p:spTree>
    <p:extLst>
      <p:ext uri="{BB962C8B-B14F-4D97-AF65-F5344CB8AC3E}">
        <p14:creationId xmlns:p14="http://schemas.microsoft.com/office/powerpoint/2010/main" val="125007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managers tend to have two</a:t>
            </a:r>
            <a:r>
              <a:rPr lang="en-GB" baseline="0" dirty="0"/>
              <a:t> sides, online (or runtime) and offline.</a:t>
            </a:r>
          </a:p>
          <a:p>
            <a:endParaRPr lang="en-GB" baseline="0" dirty="0"/>
          </a:p>
          <a:p>
            <a:r>
              <a:rPr lang="en-GB" baseline="0" dirty="0"/>
              <a:t>The offline side of the manager may link into a tool chain for the processing of files to modify a format produced by artists and turn it into a format more easily read by the game engine, or serializing human readable files into binary ones.</a:t>
            </a:r>
          </a:p>
          <a:p>
            <a:endParaRPr lang="en-GB" baseline="0" dirty="0"/>
          </a:p>
          <a:p>
            <a:r>
              <a:rPr lang="en-GB" dirty="0"/>
              <a:t>Ideally,</a:t>
            </a:r>
            <a:r>
              <a:rPr lang="en-GB" baseline="0" dirty="0"/>
              <a:t> i</a:t>
            </a:r>
            <a:r>
              <a:rPr lang="en-GB" dirty="0"/>
              <a:t>t will track the integration</a:t>
            </a:r>
            <a:r>
              <a:rPr lang="en-GB" baseline="0" dirty="0"/>
              <a:t> of assets and store them in some form of database, which also stores metadata about the resources that describe how the resource should be processed.</a:t>
            </a:r>
          </a:p>
          <a:p>
            <a:endParaRPr lang="en-GB" baseline="0" dirty="0"/>
          </a:p>
          <a:p>
            <a:r>
              <a:rPr lang="en-GB" baseline="0" dirty="0"/>
              <a:t>So information like the type of compression to use for a texture, the range of frames to process from a file containing animation or which mesh corresponds to which character or object in the game.</a:t>
            </a:r>
          </a:p>
          <a:p>
            <a:endParaRPr lang="en-GB" baseline="0" dirty="0"/>
          </a:p>
          <a:p>
            <a:r>
              <a:rPr lang="en-GB" baseline="0" dirty="0"/>
              <a:t>This process can be automated, so the resource manager watches the asset collection and picks up new or modified files and triggers their offline processing – assuming the correct metadata is in place.</a:t>
            </a:r>
          </a:p>
          <a:p>
            <a:endParaRPr lang="en-GB" baseline="0" dirty="0"/>
          </a:p>
          <a:p>
            <a:r>
              <a:rPr lang="en-GB" baseline="0" dirty="0"/>
              <a:t>The metadata can be as simple as a small text file that contains the information or it could be stored in something as large as a full blown relational database such as MySQL or Access.</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D01661C2-B54D-4389-8C10-148594FE3289}" type="slidenum">
              <a:rPr lang="en-GB" smtClean="0"/>
              <a:t>7</a:t>
            </a:fld>
            <a:endParaRPr lang="en-GB"/>
          </a:p>
        </p:txBody>
      </p:sp>
    </p:spTree>
    <p:extLst>
      <p:ext uri="{BB962C8B-B14F-4D97-AF65-F5344CB8AC3E}">
        <p14:creationId xmlns:p14="http://schemas.microsoft.com/office/powerpoint/2010/main" val="1927872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Whatever</a:t>
            </a:r>
            <a:r>
              <a:rPr lang="en-GB" baseline="0" dirty="0"/>
              <a:t> shape it takes, the resource database should provide the following:</a:t>
            </a:r>
          </a:p>
          <a:p>
            <a:endParaRPr lang="en-GB" baseline="0" dirty="0"/>
          </a:p>
          <a:p>
            <a:pPr marL="171450" indent="-171450">
              <a:buFontTx/>
              <a:buChar char="-"/>
            </a:pPr>
            <a:r>
              <a:rPr lang="en-GB" baseline="0" dirty="0"/>
              <a:t>The ability to deal with multiple types of resources</a:t>
            </a:r>
          </a:p>
          <a:p>
            <a:pPr marL="171450" indent="-171450">
              <a:buFontTx/>
              <a:buChar char="-"/>
            </a:pPr>
            <a:r>
              <a:rPr lang="en-GB" baseline="0" dirty="0"/>
              <a:t>CRUD (Create, Read, Update and Delete) resources</a:t>
            </a:r>
          </a:p>
          <a:p>
            <a:pPr marL="171450" indent="-171450">
              <a:buFontTx/>
              <a:buChar char="-"/>
            </a:pPr>
            <a:r>
              <a:rPr lang="en-GB" baseline="0" dirty="0"/>
              <a:t>The ability to move a resource’s source files from one location to another on-disk</a:t>
            </a:r>
          </a:p>
          <a:p>
            <a:pPr marL="171450" indent="-171450">
              <a:buFontTx/>
              <a:buChar char="-"/>
            </a:pPr>
            <a:r>
              <a:rPr lang="en-GB" baseline="0" dirty="0"/>
              <a:t>The ability of a resource to cross-reference other resources</a:t>
            </a:r>
          </a:p>
          <a:p>
            <a:pPr marL="171450" indent="-171450">
              <a:buFontTx/>
              <a:buChar char="-"/>
            </a:pPr>
            <a:endParaRPr lang="en-GB" baseline="0" dirty="0"/>
          </a:p>
          <a:p>
            <a:pPr marL="0" indent="0">
              <a:buFontTx/>
              <a:buNone/>
            </a:pPr>
            <a:r>
              <a:rPr lang="en-GB" baseline="0" dirty="0"/>
              <a:t>It’s also useful if the database can maintain a revision history of the resources, with a log of who made each change (and why). The database could also support searching and querying in various ways – as a game grows, it becomes harder to track down specific assets, so being able to search is a huge help for developers.</a:t>
            </a:r>
          </a:p>
          <a:p>
            <a:pPr marL="0" indent="0">
              <a:buFontTx/>
              <a:buNone/>
            </a:pPr>
            <a:endParaRPr lang="en-GB" baseline="0" dirty="0"/>
          </a:p>
          <a:p>
            <a:pPr marL="0" indent="0">
              <a:buFontTx/>
              <a:buNone/>
            </a:pPr>
            <a:r>
              <a:rPr lang="en-GB" baseline="0" dirty="0"/>
              <a:t>Doing a resource database correctly is a huge job, but it can be all the difference between a game hitting its release date or one that just turns into yet more vapourware.</a:t>
            </a:r>
          </a:p>
          <a:p>
            <a:pPr marL="0" indent="0">
              <a:buFontTx/>
              <a:buNone/>
            </a:pPr>
            <a:endParaRPr lang="en-GB" baseline="0" dirty="0"/>
          </a:p>
          <a:p>
            <a:pPr marL="0" indent="0">
              <a:buFontTx/>
              <a:buNone/>
            </a:pPr>
            <a:endParaRPr lang="en-GB" baseline="0" dirty="0"/>
          </a:p>
        </p:txBody>
      </p:sp>
      <p:sp>
        <p:nvSpPr>
          <p:cNvPr id="4" name="Slide Number Placeholder 3"/>
          <p:cNvSpPr>
            <a:spLocks noGrp="1"/>
          </p:cNvSpPr>
          <p:nvPr>
            <p:ph type="sldNum" sz="quarter" idx="10"/>
          </p:nvPr>
        </p:nvSpPr>
        <p:spPr/>
        <p:txBody>
          <a:bodyPr/>
          <a:lstStyle/>
          <a:p>
            <a:fld id="{D01661C2-B54D-4389-8C10-148594FE3289}" type="slidenum">
              <a:rPr lang="en-GB" smtClean="0"/>
              <a:t>8</a:t>
            </a:fld>
            <a:endParaRPr lang="en-GB"/>
          </a:p>
        </p:txBody>
      </p:sp>
    </p:spTree>
    <p:extLst>
      <p:ext uri="{BB962C8B-B14F-4D97-AF65-F5344CB8AC3E}">
        <p14:creationId xmlns:p14="http://schemas.microsoft.com/office/powerpoint/2010/main" val="3618977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other side is the runtime</a:t>
            </a:r>
            <a:r>
              <a:rPr lang="en-GB" baseline="0" dirty="0"/>
              <a:t> resource manager, which needs to do a few things:</a:t>
            </a:r>
            <a:endParaRPr lang="en-GB" dirty="0"/>
          </a:p>
          <a:p>
            <a:endParaRPr lang="en-GB" dirty="0"/>
          </a:p>
          <a:p>
            <a:pPr marL="171450" indent="-171450">
              <a:buFontTx/>
              <a:buChar char="-"/>
            </a:pPr>
            <a:r>
              <a:rPr lang="en-GB" dirty="0"/>
              <a:t>Track open files, so any further calls to load a resource won’t try and open it again</a:t>
            </a:r>
          </a:p>
          <a:p>
            <a:pPr marL="171450" indent="-171450">
              <a:buFontTx/>
              <a:buChar char="-"/>
            </a:pPr>
            <a:r>
              <a:rPr lang="en-GB" dirty="0"/>
              <a:t>Manage the lifetime of a resource – so they’re not kept in memory</a:t>
            </a:r>
            <a:r>
              <a:rPr lang="en-GB" baseline="0" dirty="0"/>
              <a:t> when not needed</a:t>
            </a:r>
          </a:p>
          <a:p>
            <a:pPr marL="171450" indent="-171450">
              <a:buFontTx/>
              <a:buChar char="-"/>
            </a:pPr>
            <a:r>
              <a:rPr lang="en-GB" baseline="0" dirty="0"/>
              <a:t>Loads needed resources and unloads them when they’re no longer required</a:t>
            </a:r>
          </a:p>
          <a:p>
            <a:pPr marL="171450" indent="-171450">
              <a:buFontTx/>
              <a:buChar char="-"/>
            </a:pPr>
            <a:r>
              <a:rPr lang="en-GB" baseline="0" dirty="0"/>
              <a:t>Handles loading of composite resources – a 3D model contains a mesh, one or more materials, one or more textures and possibly a skeleton and related animations.</a:t>
            </a:r>
          </a:p>
          <a:p>
            <a:pPr marL="171450" indent="-171450">
              <a:buFontTx/>
              <a:buChar char="-"/>
            </a:pPr>
            <a:r>
              <a:rPr lang="en-GB" baseline="0" dirty="0"/>
              <a:t>Maintain referential integrity – both internal referential integrity (cross-references within a single resource) and external referential integrity (cross-references between resources). A model refers to its mesh, a mesh refers to its materials, materials refer to their textures. The resource manager must ensure that all necessary sub-resources are loaded and it must patch in all of the cross-references properly.</a:t>
            </a:r>
          </a:p>
          <a:p>
            <a:pPr marL="171450" indent="-171450">
              <a:buFontTx/>
              <a:buChar char="-"/>
            </a:pPr>
            <a:r>
              <a:rPr lang="en-GB" baseline="0" dirty="0"/>
              <a:t>It should also manage the memory usage of loaded resources</a:t>
            </a: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D01661C2-B54D-4389-8C10-148594FE3289}" type="slidenum">
              <a:rPr lang="en-GB" smtClean="0"/>
              <a:t>9</a:t>
            </a:fld>
            <a:endParaRPr lang="en-GB"/>
          </a:p>
        </p:txBody>
      </p:sp>
    </p:spTree>
    <p:extLst>
      <p:ext uri="{BB962C8B-B14F-4D97-AF65-F5344CB8AC3E}">
        <p14:creationId xmlns:p14="http://schemas.microsoft.com/office/powerpoint/2010/main" val="684439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issue we face is that as</a:t>
            </a:r>
            <a:r>
              <a:rPr lang="en-GB" baseline="0" dirty="0"/>
              <a:t> our game grows larger, with more and more assets, we find ourselves spending longer and longer waiting on file I/O requests – reading from a hard drive is slow, even a “fast” platter based drive will cause the CPU to wait for up to 2ms for a piece of data to be located on the disk and the I/O operation to actually begin. The drive has to spin up to speed, the read head has to move into the right location and then become stable enough to actually read the data… that’s slow!</a:t>
            </a:r>
          </a:p>
          <a:p>
            <a:endParaRPr lang="en-GB" baseline="0" dirty="0"/>
          </a:p>
          <a:p>
            <a:r>
              <a:rPr lang="en-GB" baseline="0" dirty="0"/>
              <a:t>Optical drives are even slower, the laser moves at a constant linear velocity along the spiral that contains the data on a CD – so depending on where the data we want to read is physically situated, the longer we have to wait and there’s nothing we can do to speed it up.</a:t>
            </a:r>
          </a:p>
          <a:p>
            <a:endParaRPr lang="en-GB" baseline="0" dirty="0"/>
          </a:p>
          <a:p>
            <a:r>
              <a:rPr lang="en-GB" baseline="0" dirty="0"/>
              <a:t>So if we’re constantly trying to read files from our storage device (even an SSD drive is slow in comparison to a modern CPU), we end up making the machine hitch and halt as the various bits of data are read into memory for us to work with. This is an even bigger nightmare if they’re stored in different places on the physical storage (so at the other end of the CD or a completely different part of the HDD platter), each read makes us wait and that slows down things like load times.</a:t>
            </a:r>
          </a:p>
          <a:p>
            <a:endParaRPr lang="en-GB" baseline="0" dirty="0"/>
          </a:p>
        </p:txBody>
      </p:sp>
      <p:sp>
        <p:nvSpPr>
          <p:cNvPr id="4" name="Slide Number Placeholder 3"/>
          <p:cNvSpPr>
            <a:spLocks noGrp="1"/>
          </p:cNvSpPr>
          <p:nvPr>
            <p:ph type="sldNum" sz="quarter" idx="10"/>
          </p:nvPr>
        </p:nvSpPr>
        <p:spPr/>
        <p:txBody>
          <a:bodyPr/>
          <a:lstStyle/>
          <a:p>
            <a:fld id="{D01661C2-B54D-4389-8C10-148594FE3289}" type="slidenum">
              <a:rPr lang="en-GB" smtClean="0"/>
              <a:t>10</a:t>
            </a:fld>
            <a:endParaRPr lang="en-GB"/>
          </a:p>
        </p:txBody>
      </p:sp>
    </p:spTree>
    <p:extLst>
      <p:ext uri="{BB962C8B-B14F-4D97-AF65-F5344CB8AC3E}">
        <p14:creationId xmlns:p14="http://schemas.microsoft.com/office/powerpoint/2010/main" val="1841882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10/18/2016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10/18/2016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10/18/2016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10/18/2016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10/18/2016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Resource Management</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319380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rapped pallet"/>
          <p:cNvPicPr>
            <a:picLocks noChangeAspect="1" noChangeArrowheads="1"/>
          </p:cNvPicPr>
          <p:nvPr/>
        </p:nvPicPr>
        <p:blipFill rotWithShape="1">
          <a:blip r:embed="rId3">
            <a:extLst>
              <a:ext uri="{28A0092B-C50C-407E-A947-70E740481C1C}">
                <a14:useLocalDpi xmlns:a14="http://schemas.microsoft.com/office/drawing/2010/main" val="0"/>
              </a:ext>
            </a:extLst>
          </a:blip>
          <a:srcRect t="-1" b="-13761"/>
          <a:stretch/>
        </p:blipFill>
        <p:spPr bwMode="auto">
          <a:xfrm>
            <a:off x="0" y="0"/>
            <a:ext cx="12192000" cy="780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567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rapped pallet"/>
          <p:cNvPicPr>
            <a:picLocks noChangeAspect="1" noChangeArrowheads="1"/>
          </p:cNvPicPr>
          <p:nvPr/>
        </p:nvPicPr>
        <p:blipFill rotWithShape="1">
          <a:blip r:embed="rId3">
            <a:extLst>
              <a:ext uri="{28A0092B-C50C-407E-A947-70E740481C1C}">
                <a14:useLocalDpi xmlns:a14="http://schemas.microsoft.com/office/drawing/2010/main" val="0"/>
              </a:ext>
            </a:extLst>
          </a:blip>
          <a:srcRect t="-1" b="-13761"/>
          <a:stretch/>
        </p:blipFill>
        <p:spPr bwMode="auto">
          <a:xfrm>
            <a:off x="0" y="0"/>
            <a:ext cx="12192000" cy="7801772"/>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1171575" y="478236"/>
            <a:ext cx="9848850" cy="21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t>Common Data</a:t>
            </a:r>
          </a:p>
        </p:txBody>
      </p:sp>
      <p:sp>
        <p:nvSpPr>
          <p:cNvPr id="3" name="Rounded Rectangle 2"/>
          <p:cNvSpPr/>
          <p:nvPr/>
        </p:nvSpPr>
        <p:spPr>
          <a:xfrm>
            <a:off x="1473200" y="1236068"/>
            <a:ext cx="2159000" cy="927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Player Assets</a:t>
            </a:r>
          </a:p>
        </p:txBody>
      </p:sp>
      <p:sp>
        <p:nvSpPr>
          <p:cNvPr id="5" name="Rounded Rectangle 4"/>
          <p:cNvSpPr/>
          <p:nvPr/>
        </p:nvSpPr>
        <p:spPr>
          <a:xfrm>
            <a:off x="3834871" y="1236068"/>
            <a:ext cx="2159000" cy="927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Menu Assets</a:t>
            </a:r>
          </a:p>
        </p:txBody>
      </p:sp>
      <p:sp>
        <p:nvSpPr>
          <p:cNvPr id="6" name="Rounded Rectangle 5"/>
          <p:cNvSpPr/>
          <p:nvPr/>
        </p:nvSpPr>
        <p:spPr>
          <a:xfrm>
            <a:off x="6196542" y="1236068"/>
            <a:ext cx="2159000" cy="927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Shared Textures</a:t>
            </a:r>
          </a:p>
        </p:txBody>
      </p:sp>
      <p:sp>
        <p:nvSpPr>
          <p:cNvPr id="7" name="Rounded Rectangle 6"/>
          <p:cNvSpPr/>
          <p:nvPr/>
        </p:nvSpPr>
        <p:spPr>
          <a:xfrm>
            <a:off x="8558212" y="1236068"/>
            <a:ext cx="2159000" cy="9271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Shared Audio</a:t>
            </a:r>
          </a:p>
        </p:txBody>
      </p:sp>
      <p:sp>
        <p:nvSpPr>
          <p:cNvPr id="8" name="Rounded Rectangle 7"/>
          <p:cNvSpPr/>
          <p:nvPr/>
        </p:nvSpPr>
        <p:spPr>
          <a:xfrm>
            <a:off x="1171575" y="2921000"/>
            <a:ext cx="9848850" cy="977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Level 1 Data</a:t>
            </a:r>
          </a:p>
        </p:txBody>
      </p:sp>
      <p:sp>
        <p:nvSpPr>
          <p:cNvPr id="9" name="Rounded Rectangle 8"/>
          <p:cNvSpPr/>
          <p:nvPr/>
        </p:nvSpPr>
        <p:spPr>
          <a:xfrm>
            <a:off x="1171575" y="4116786"/>
            <a:ext cx="9848850" cy="977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Level 2 Data</a:t>
            </a:r>
          </a:p>
        </p:txBody>
      </p:sp>
      <p:sp>
        <p:nvSpPr>
          <p:cNvPr id="10" name="Rounded Rectangle 9"/>
          <p:cNvSpPr/>
          <p:nvPr/>
        </p:nvSpPr>
        <p:spPr>
          <a:xfrm>
            <a:off x="1171575" y="5312572"/>
            <a:ext cx="9848850" cy="977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Level 3 Data</a:t>
            </a:r>
          </a:p>
        </p:txBody>
      </p:sp>
    </p:spTree>
    <p:extLst>
      <p:ext uri="{BB962C8B-B14F-4D97-AF65-F5344CB8AC3E}">
        <p14:creationId xmlns:p14="http://schemas.microsoft.com/office/powerpoint/2010/main" val="11767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kiss"/>
          <p:cNvPicPr>
            <a:picLocks noChangeAspect="1" noChangeArrowheads="1"/>
          </p:cNvPicPr>
          <p:nvPr/>
        </p:nvPicPr>
        <p:blipFill rotWithShape="1">
          <a:blip r:embed="rId3">
            <a:extLst>
              <a:ext uri="{28A0092B-C50C-407E-A947-70E740481C1C}">
                <a14:useLocalDpi xmlns:a14="http://schemas.microsoft.com/office/drawing/2010/main" val="0"/>
              </a:ext>
            </a:extLst>
          </a:blip>
          <a:srcRect b="12114"/>
          <a:stretch/>
        </p:blipFill>
        <p:spPr bwMode="auto">
          <a:xfrm>
            <a:off x="1"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4582298" y="2646407"/>
            <a:ext cx="3027405" cy="97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Text Files</a:t>
            </a:r>
          </a:p>
        </p:txBody>
      </p:sp>
      <p:sp>
        <p:nvSpPr>
          <p:cNvPr id="4" name="Rounded Rectangle 3"/>
          <p:cNvSpPr/>
          <p:nvPr/>
        </p:nvSpPr>
        <p:spPr>
          <a:xfrm>
            <a:off x="2866768" y="3921212"/>
            <a:ext cx="3027405" cy="97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Uncompressed Images</a:t>
            </a:r>
          </a:p>
        </p:txBody>
      </p:sp>
      <p:sp>
        <p:nvSpPr>
          <p:cNvPr id="5" name="Rounded Rectangle 4"/>
          <p:cNvSpPr/>
          <p:nvPr/>
        </p:nvSpPr>
        <p:spPr>
          <a:xfrm>
            <a:off x="6355493" y="3921212"/>
            <a:ext cx="3027405" cy="97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Compressed Images</a:t>
            </a:r>
          </a:p>
        </p:txBody>
      </p:sp>
      <p:sp>
        <p:nvSpPr>
          <p:cNvPr id="6" name="Rounded Rectangle 5"/>
          <p:cNvSpPr/>
          <p:nvPr/>
        </p:nvSpPr>
        <p:spPr>
          <a:xfrm>
            <a:off x="2866767" y="5196017"/>
            <a:ext cx="3027405" cy="97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WAV Files</a:t>
            </a:r>
          </a:p>
        </p:txBody>
      </p:sp>
      <p:sp>
        <p:nvSpPr>
          <p:cNvPr id="7" name="Rounded Rectangle 6"/>
          <p:cNvSpPr/>
          <p:nvPr/>
        </p:nvSpPr>
        <p:spPr>
          <a:xfrm>
            <a:off x="6355493" y="5196017"/>
            <a:ext cx="3027405" cy="97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OGG Files</a:t>
            </a:r>
          </a:p>
        </p:txBody>
      </p:sp>
      <p:sp>
        <p:nvSpPr>
          <p:cNvPr id="8" name="Rounded Rectangle 7"/>
          <p:cNvSpPr/>
          <p:nvPr/>
        </p:nvSpPr>
        <p:spPr>
          <a:xfrm>
            <a:off x="2673179" y="858796"/>
            <a:ext cx="6915664" cy="97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K.I.S.S.</a:t>
            </a:r>
          </a:p>
        </p:txBody>
      </p:sp>
    </p:spTree>
    <p:extLst>
      <p:ext uri="{BB962C8B-B14F-4D97-AF65-F5344CB8AC3E}">
        <p14:creationId xmlns:p14="http://schemas.microsoft.com/office/powerpoint/2010/main" val="122027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arehouse"/>
          <p:cNvPicPr>
            <a:picLocks noChangeAspect="1" noChangeArrowheads="1"/>
          </p:cNvPicPr>
          <p:nvPr/>
        </p:nvPicPr>
        <p:blipFill rotWithShape="1">
          <a:blip r:embed="rId3">
            <a:extLst>
              <a:ext uri="{28A0092B-C50C-407E-A947-70E740481C1C}">
                <a14:useLocalDpi xmlns:a14="http://schemas.microsoft.com/office/drawing/2010/main" val="0"/>
              </a:ext>
            </a:extLst>
          </a:blip>
          <a:srcRect l="18889" r="1888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1652894" y="529560"/>
            <a:ext cx="2633356" cy="2633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5"/>
          <a:stretch>
            <a:fillRect/>
          </a:stretch>
        </p:blipFill>
        <p:spPr>
          <a:xfrm>
            <a:off x="7748894" y="529560"/>
            <a:ext cx="2633356" cy="2633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6"/>
          <a:stretch>
            <a:fillRect/>
          </a:stretch>
        </p:blipFill>
        <p:spPr>
          <a:xfrm>
            <a:off x="1574466" y="3644851"/>
            <a:ext cx="2633356" cy="2633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7"/>
          <a:stretch>
            <a:fillRect/>
          </a:stretch>
        </p:blipFill>
        <p:spPr>
          <a:xfrm>
            <a:off x="4700894" y="529560"/>
            <a:ext cx="2633356" cy="2633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8"/>
          <a:stretch>
            <a:fillRect/>
          </a:stretch>
        </p:blipFill>
        <p:spPr>
          <a:xfrm>
            <a:off x="4661680" y="3644851"/>
            <a:ext cx="2633356" cy="2633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9"/>
          <a:stretch>
            <a:fillRect/>
          </a:stretch>
        </p:blipFill>
        <p:spPr>
          <a:xfrm>
            <a:off x="7748894" y="3644851"/>
            <a:ext cx="2633356" cy="2633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124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overfull suitcase"/>
          <p:cNvPicPr>
            <a:picLocks noChangeAspect="1" noChangeArrowheads="1"/>
          </p:cNvPicPr>
          <p:nvPr/>
        </p:nvPicPr>
        <p:blipFill rotWithShape="1">
          <a:blip r:embed="rId3">
            <a:extLst>
              <a:ext uri="{28A0092B-C50C-407E-A947-70E740481C1C}">
                <a14:useLocalDpi xmlns:a14="http://schemas.microsoft.com/office/drawing/2010/main" val="0"/>
              </a:ext>
            </a:extLst>
          </a:blip>
          <a:srcRect t="1566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52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ram"/>
          <p:cNvPicPr>
            <a:picLocks noChangeAspect="1" noChangeArrowheads="1"/>
          </p:cNvPicPr>
          <p:nvPr/>
        </p:nvPicPr>
        <p:blipFill rotWithShape="1">
          <a:blip r:embed="rId3">
            <a:extLst>
              <a:ext uri="{28A0092B-C50C-407E-A947-70E740481C1C}">
                <a14:useLocalDpi xmlns:a14="http://schemas.microsoft.com/office/drawing/2010/main" val="0"/>
              </a:ext>
            </a:extLst>
          </a:blip>
          <a:srcRect t="11112" b="138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266950" y="53340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XBOX One</a:t>
            </a:r>
          </a:p>
        </p:txBody>
      </p:sp>
      <p:sp>
        <p:nvSpPr>
          <p:cNvPr id="4" name="Rounded Rectangle 3"/>
          <p:cNvSpPr/>
          <p:nvPr/>
        </p:nvSpPr>
        <p:spPr>
          <a:xfrm>
            <a:off x="5124450" y="53340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8 GB RAM</a:t>
            </a:r>
          </a:p>
        </p:txBody>
      </p:sp>
      <p:sp>
        <p:nvSpPr>
          <p:cNvPr id="5" name="Rounded Rectangle 4"/>
          <p:cNvSpPr/>
          <p:nvPr/>
        </p:nvSpPr>
        <p:spPr>
          <a:xfrm>
            <a:off x="7981950" y="53340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 Actually available</a:t>
            </a:r>
          </a:p>
        </p:txBody>
      </p:sp>
      <p:sp>
        <p:nvSpPr>
          <p:cNvPr id="6" name="Rounded Rectangle 5"/>
          <p:cNvSpPr/>
          <p:nvPr/>
        </p:nvSpPr>
        <p:spPr>
          <a:xfrm>
            <a:off x="2266950" y="165735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Playstation</a:t>
            </a:r>
            <a:r>
              <a:rPr lang="en-GB" dirty="0"/>
              <a:t> 4	</a:t>
            </a:r>
          </a:p>
        </p:txBody>
      </p:sp>
      <p:sp>
        <p:nvSpPr>
          <p:cNvPr id="7" name="Rounded Rectangle 6"/>
          <p:cNvSpPr/>
          <p:nvPr/>
        </p:nvSpPr>
        <p:spPr>
          <a:xfrm>
            <a:off x="5124450" y="165735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8 GB RAM</a:t>
            </a:r>
          </a:p>
        </p:txBody>
      </p:sp>
      <p:sp>
        <p:nvSpPr>
          <p:cNvPr id="8" name="Rounded Rectangle 7"/>
          <p:cNvSpPr/>
          <p:nvPr/>
        </p:nvSpPr>
        <p:spPr>
          <a:xfrm>
            <a:off x="7981950" y="165735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4.5 Actually available</a:t>
            </a:r>
          </a:p>
        </p:txBody>
      </p:sp>
    </p:spTree>
    <p:extLst>
      <p:ext uri="{BB962C8B-B14F-4D97-AF65-F5344CB8AC3E}">
        <p14:creationId xmlns:p14="http://schemas.microsoft.com/office/powerpoint/2010/main" val="7775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ram"/>
          <p:cNvPicPr>
            <a:picLocks noChangeAspect="1" noChangeArrowheads="1"/>
          </p:cNvPicPr>
          <p:nvPr/>
        </p:nvPicPr>
        <p:blipFill rotWithShape="1">
          <a:blip r:embed="rId3">
            <a:extLst>
              <a:ext uri="{28A0092B-C50C-407E-A947-70E740481C1C}">
                <a14:useLocalDpi xmlns:a14="http://schemas.microsoft.com/office/drawing/2010/main" val="0"/>
              </a:ext>
            </a:extLst>
          </a:blip>
          <a:srcRect t="11112" b="138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266950" y="53340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XBOX One</a:t>
            </a:r>
          </a:p>
        </p:txBody>
      </p:sp>
      <p:sp>
        <p:nvSpPr>
          <p:cNvPr id="4" name="Rounded Rectangle 3"/>
          <p:cNvSpPr/>
          <p:nvPr/>
        </p:nvSpPr>
        <p:spPr>
          <a:xfrm>
            <a:off x="5124450" y="53340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8 GB RAM</a:t>
            </a:r>
          </a:p>
        </p:txBody>
      </p:sp>
      <p:sp>
        <p:nvSpPr>
          <p:cNvPr id="5" name="Rounded Rectangle 4"/>
          <p:cNvSpPr/>
          <p:nvPr/>
        </p:nvSpPr>
        <p:spPr>
          <a:xfrm>
            <a:off x="7981950" y="53340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 Actually available</a:t>
            </a:r>
          </a:p>
        </p:txBody>
      </p:sp>
      <p:sp>
        <p:nvSpPr>
          <p:cNvPr id="6" name="Rounded Rectangle 5"/>
          <p:cNvSpPr/>
          <p:nvPr/>
        </p:nvSpPr>
        <p:spPr>
          <a:xfrm>
            <a:off x="2266950" y="165735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Playstation</a:t>
            </a:r>
            <a:r>
              <a:rPr lang="en-GB" dirty="0"/>
              <a:t> 4	</a:t>
            </a:r>
          </a:p>
        </p:txBody>
      </p:sp>
      <p:sp>
        <p:nvSpPr>
          <p:cNvPr id="7" name="Rounded Rectangle 6"/>
          <p:cNvSpPr/>
          <p:nvPr/>
        </p:nvSpPr>
        <p:spPr>
          <a:xfrm>
            <a:off x="5124450" y="165735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8 GB RAM</a:t>
            </a:r>
          </a:p>
        </p:txBody>
      </p:sp>
      <p:sp>
        <p:nvSpPr>
          <p:cNvPr id="8" name="Rounded Rectangle 7"/>
          <p:cNvSpPr/>
          <p:nvPr/>
        </p:nvSpPr>
        <p:spPr>
          <a:xfrm>
            <a:off x="7981950" y="165735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4.5 Actually available</a:t>
            </a:r>
          </a:p>
        </p:txBody>
      </p:sp>
      <p:grpSp>
        <p:nvGrpSpPr>
          <p:cNvPr id="3" name="Group 2"/>
          <p:cNvGrpSpPr/>
          <p:nvPr/>
        </p:nvGrpSpPr>
        <p:grpSpPr>
          <a:xfrm>
            <a:off x="459599" y="3508274"/>
            <a:ext cx="2407597" cy="2284059"/>
            <a:chOff x="725070" y="2714722"/>
            <a:chExt cx="2407597" cy="2284059"/>
          </a:xfrm>
        </p:grpSpPr>
        <p:pic>
          <p:nvPicPr>
            <p:cNvPr id="3076" name="Picture 4" descr="Image result for game of thrones books"/>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070" y="2798506"/>
              <a:ext cx="2173551" cy="2200275"/>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rot="1693137">
              <a:off x="2114550" y="2714722"/>
              <a:ext cx="1018117" cy="503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x500</a:t>
              </a:r>
            </a:p>
          </p:txBody>
        </p:sp>
      </p:grpSp>
      <p:grpSp>
        <p:nvGrpSpPr>
          <p:cNvPr id="10" name="Group 9"/>
          <p:cNvGrpSpPr/>
          <p:nvPr/>
        </p:nvGrpSpPr>
        <p:grpSpPr>
          <a:xfrm>
            <a:off x="3290917" y="3546388"/>
            <a:ext cx="2609278" cy="2245945"/>
            <a:chOff x="3422010" y="2752836"/>
            <a:chExt cx="2609278" cy="2245945"/>
          </a:xfrm>
        </p:grpSpPr>
        <p:pic>
          <p:nvPicPr>
            <p:cNvPr id="4098" name="Picture 2" descr="Image result for uv layou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2010" y="2798507"/>
              <a:ext cx="2200274" cy="2200274"/>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rot="1693137">
              <a:off x="5013171" y="2752836"/>
              <a:ext cx="1018117" cy="503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x1000</a:t>
              </a:r>
            </a:p>
          </p:txBody>
        </p:sp>
      </p:grpSp>
      <p:grpSp>
        <p:nvGrpSpPr>
          <p:cNvPr id="11" name="Group 10"/>
          <p:cNvGrpSpPr/>
          <p:nvPr/>
        </p:nvGrpSpPr>
        <p:grpSpPr>
          <a:xfrm>
            <a:off x="6323916" y="3546387"/>
            <a:ext cx="2486754" cy="2228739"/>
            <a:chOff x="6462713" y="2752835"/>
            <a:chExt cx="2486754" cy="2228739"/>
          </a:xfrm>
        </p:grpSpPr>
        <p:pic>
          <p:nvPicPr>
            <p:cNvPr id="4100" name="Picture 4" descr="Image result for katy perry sing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2713" y="2781300"/>
              <a:ext cx="2200274" cy="2200274"/>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rot="1693137">
              <a:off x="7931350" y="2752835"/>
              <a:ext cx="1018117" cy="503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x100</a:t>
              </a:r>
            </a:p>
          </p:txBody>
        </p:sp>
      </p:grpSp>
      <p:grpSp>
        <p:nvGrpSpPr>
          <p:cNvPr id="13" name="Group 12"/>
          <p:cNvGrpSpPr/>
          <p:nvPr/>
        </p:nvGrpSpPr>
        <p:grpSpPr>
          <a:xfrm>
            <a:off x="9234392" y="3493431"/>
            <a:ext cx="2484449" cy="2287129"/>
            <a:chOff x="9499863" y="2699879"/>
            <a:chExt cx="2484449" cy="2287129"/>
          </a:xfrm>
        </p:grpSpPr>
        <p:pic>
          <p:nvPicPr>
            <p:cNvPr id="4102" name="Picture 6" descr="Image result for akira"/>
            <p:cNvPicPr>
              <a:picLocks noChangeAspect="1" noChangeArrowheads="1"/>
            </p:cNvPicPr>
            <p:nvPr/>
          </p:nvPicPr>
          <p:blipFill rotWithShape="1">
            <a:blip r:embed="rId7">
              <a:extLst>
                <a:ext uri="{28A0092B-C50C-407E-A947-70E740481C1C}">
                  <a14:useLocalDpi xmlns:a14="http://schemas.microsoft.com/office/drawing/2010/main" val="0"/>
                </a:ext>
              </a:extLst>
            </a:blip>
            <a:srcRect l="13432" r="11165"/>
            <a:stretch/>
          </p:blipFill>
          <p:spPr bwMode="auto">
            <a:xfrm>
              <a:off x="9499863" y="2798506"/>
              <a:ext cx="2200274" cy="2188502"/>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rot="1693137">
              <a:off x="10966195" y="2699879"/>
              <a:ext cx="1018117" cy="503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2.5%</a:t>
              </a:r>
            </a:p>
          </p:txBody>
        </p:sp>
      </p:grpSp>
    </p:spTree>
    <p:extLst>
      <p:ext uri="{BB962C8B-B14F-4D97-AF65-F5344CB8AC3E}">
        <p14:creationId xmlns:p14="http://schemas.microsoft.com/office/powerpoint/2010/main" val="285824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ram"/>
          <p:cNvPicPr>
            <a:picLocks noChangeAspect="1" noChangeArrowheads="1"/>
          </p:cNvPicPr>
          <p:nvPr/>
        </p:nvPicPr>
        <p:blipFill rotWithShape="1">
          <a:blip r:embed="rId3">
            <a:extLst>
              <a:ext uri="{28A0092B-C50C-407E-A947-70E740481C1C}">
                <a14:useLocalDpi xmlns:a14="http://schemas.microsoft.com/office/drawing/2010/main" val="0"/>
              </a:ext>
            </a:extLst>
          </a:blip>
          <a:srcRect t="11112" b="138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266950" y="53340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XBOX One</a:t>
            </a:r>
          </a:p>
        </p:txBody>
      </p:sp>
      <p:sp>
        <p:nvSpPr>
          <p:cNvPr id="4" name="Rounded Rectangle 3"/>
          <p:cNvSpPr/>
          <p:nvPr/>
        </p:nvSpPr>
        <p:spPr>
          <a:xfrm>
            <a:off x="5124450" y="53340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8 GB RAM</a:t>
            </a:r>
          </a:p>
        </p:txBody>
      </p:sp>
      <p:sp>
        <p:nvSpPr>
          <p:cNvPr id="5" name="Rounded Rectangle 4"/>
          <p:cNvSpPr/>
          <p:nvPr/>
        </p:nvSpPr>
        <p:spPr>
          <a:xfrm>
            <a:off x="7981950" y="53340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 Actually available</a:t>
            </a:r>
          </a:p>
        </p:txBody>
      </p:sp>
      <p:sp>
        <p:nvSpPr>
          <p:cNvPr id="6" name="Rounded Rectangle 5"/>
          <p:cNvSpPr/>
          <p:nvPr/>
        </p:nvSpPr>
        <p:spPr>
          <a:xfrm>
            <a:off x="2266950" y="165735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Playstation</a:t>
            </a:r>
            <a:r>
              <a:rPr lang="en-GB" dirty="0"/>
              <a:t> 4	</a:t>
            </a:r>
          </a:p>
        </p:txBody>
      </p:sp>
      <p:sp>
        <p:nvSpPr>
          <p:cNvPr id="7" name="Rounded Rectangle 6"/>
          <p:cNvSpPr/>
          <p:nvPr/>
        </p:nvSpPr>
        <p:spPr>
          <a:xfrm>
            <a:off x="5124450" y="165735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8 GB RAM</a:t>
            </a:r>
          </a:p>
        </p:txBody>
      </p:sp>
      <p:sp>
        <p:nvSpPr>
          <p:cNvPr id="8" name="Rounded Rectangle 7"/>
          <p:cNvSpPr/>
          <p:nvPr/>
        </p:nvSpPr>
        <p:spPr>
          <a:xfrm>
            <a:off x="7981950" y="1657350"/>
            <a:ext cx="2438400"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4.5 Actually available</a:t>
            </a:r>
          </a:p>
        </p:txBody>
      </p:sp>
      <p:grpSp>
        <p:nvGrpSpPr>
          <p:cNvPr id="3" name="Group 2"/>
          <p:cNvGrpSpPr/>
          <p:nvPr/>
        </p:nvGrpSpPr>
        <p:grpSpPr>
          <a:xfrm>
            <a:off x="459599" y="3508274"/>
            <a:ext cx="2407597" cy="2284059"/>
            <a:chOff x="725070" y="2714722"/>
            <a:chExt cx="2407597" cy="2284059"/>
          </a:xfrm>
        </p:grpSpPr>
        <p:pic>
          <p:nvPicPr>
            <p:cNvPr id="3076" name="Picture 4" descr="Image result for game of thrones books"/>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070" y="2798506"/>
              <a:ext cx="2173551" cy="2200275"/>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rot="1693137">
              <a:off x="2114550" y="2714722"/>
              <a:ext cx="1018117" cy="503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x500</a:t>
              </a:r>
            </a:p>
          </p:txBody>
        </p:sp>
      </p:grpSp>
      <p:grpSp>
        <p:nvGrpSpPr>
          <p:cNvPr id="10" name="Group 9"/>
          <p:cNvGrpSpPr/>
          <p:nvPr/>
        </p:nvGrpSpPr>
        <p:grpSpPr>
          <a:xfrm>
            <a:off x="3290917" y="3546388"/>
            <a:ext cx="2609278" cy="2245945"/>
            <a:chOff x="3422010" y="2752836"/>
            <a:chExt cx="2609278" cy="2245945"/>
          </a:xfrm>
        </p:grpSpPr>
        <p:pic>
          <p:nvPicPr>
            <p:cNvPr id="4098" name="Picture 2" descr="Image result for uv layou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2010" y="2798507"/>
              <a:ext cx="2200274" cy="2200274"/>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rot="1693137">
              <a:off x="5013171" y="2752836"/>
              <a:ext cx="1018117" cy="503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x1000</a:t>
              </a:r>
            </a:p>
          </p:txBody>
        </p:sp>
      </p:grpSp>
      <p:grpSp>
        <p:nvGrpSpPr>
          <p:cNvPr id="11" name="Group 10"/>
          <p:cNvGrpSpPr/>
          <p:nvPr/>
        </p:nvGrpSpPr>
        <p:grpSpPr>
          <a:xfrm>
            <a:off x="6323916" y="3546387"/>
            <a:ext cx="2486754" cy="2228739"/>
            <a:chOff x="6462713" y="2752835"/>
            <a:chExt cx="2486754" cy="2228739"/>
          </a:xfrm>
        </p:grpSpPr>
        <p:pic>
          <p:nvPicPr>
            <p:cNvPr id="4100" name="Picture 4" descr="Image result for katy perry sing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2713" y="2781300"/>
              <a:ext cx="2200274" cy="2200274"/>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rot="1693137">
              <a:off x="7931350" y="2752835"/>
              <a:ext cx="1018117" cy="503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x100</a:t>
              </a:r>
            </a:p>
          </p:txBody>
        </p:sp>
      </p:grpSp>
      <p:grpSp>
        <p:nvGrpSpPr>
          <p:cNvPr id="13" name="Group 12"/>
          <p:cNvGrpSpPr/>
          <p:nvPr/>
        </p:nvGrpSpPr>
        <p:grpSpPr>
          <a:xfrm>
            <a:off x="9234392" y="3493431"/>
            <a:ext cx="2484449" cy="2287129"/>
            <a:chOff x="9499863" y="2699879"/>
            <a:chExt cx="2484449" cy="2287129"/>
          </a:xfrm>
        </p:grpSpPr>
        <p:pic>
          <p:nvPicPr>
            <p:cNvPr id="4102" name="Picture 6" descr="Image result for akira"/>
            <p:cNvPicPr>
              <a:picLocks noChangeAspect="1" noChangeArrowheads="1"/>
            </p:cNvPicPr>
            <p:nvPr/>
          </p:nvPicPr>
          <p:blipFill rotWithShape="1">
            <a:blip r:embed="rId7">
              <a:extLst>
                <a:ext uri="{28A0092B-C50C-407E-A947-70E740481C1C}">
                  <a14:useLocalDpi xmlns:a14="http://schemas.microsoft.com/office/drawing/2010/main" val="0"/>
                </a:ext>
              </a:extLst>
            </a:blip>
            <a:srcRect l="13432" r="11165"/>
            <a:stretch/>
          </p:blipFill>
          <p:spPr bwMode="auto">
            <a:xfrm>
              <a:off x="9499863" y="2798506"/>
              <a:ext cx="2200274" cy="2188502"/>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rot="1693137">
              <a:off x="10966195" y="2699879"/>
              <a:ext cx="1018117" cy="503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2.5%</a:t>
              </a:r>
            </a:p>
          </p:txBody>
        </p:sp>
      </p:grpSp>
    </p:spTree>
    <p:extLst>
      <p:ext uri="{BB962C8B-B14F-4D97-AF65-F5344CB8AC3E}">
        <p14:creationId xmlns:p14="http://schemas.microsoft.com/office/powerpoint/2010/main" val="1207118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off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319454" y="713678"/>
            <a:ext cx="8184995" cy="98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Offline Resource Manager</a:t>
            </a:r>
          </a:p>
        </p:txBody>
      </p:sp>
      <p:sp>
        <p:nvSpPr>
          <p:cNvPr id="4" name="Rounded Rectangle 3"/>
          <p:cNvSpPr/>
          <p:nvPr/>
        </p:nvSpPr>
        <p:spPr>
          <a:xfrm>
            <a:off x="3590693" y="2137317"/>
            <a:ext cx="5642518" cy="98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Unprocessed Assets</a:t>
            </a:r>
          </a:p>
        </p:txBody>
      </p:sp>
      <p:sp>
        <p:nvSpPr>
          <p:cNvPr id="5" name="Rounded Rectangle 4"/>
          <p:cNvSpPr/>
          <p:nvPr/>
        </p:nvSpPr>
        <p:spPr>
          <a:xfrm>
            <a:off x="3590691" y="3709639"/>
            <a:ext cx="5642520" cy="98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Resource Database</a:t>
            </a:r>
          </a:p>
        </p:txBody>
      </p:sp>
      <p:sp>
        <p:nvSpPr>
          <p:cNvPr id="6" name="Rounded Rectangle 5"/>
          <p:cNvSpPr/>
          <p:nvPr/>
        </p:nvSpPr>
        <p:spPr>
          <a:xfrm>
            <a:off x="3590691" y="5281961"/>
            <a:ext cx="5642520" cy="98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Runtime Assets</a:t>
            </a:r>
          </a:p>
        </p:txBody>
      </p:sp>
    </p:spTree>
    <p:extLst>
      <p:ext uri="{BB962C8B-B14F-4D97-AF65-F5344CB8AC3E}">
        <p14:creationId xmlns:p14="http://schemas.microsoft.com/office/powerpoint/2010/main" val="69810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off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319454" y="713678"/>
            <a:ext cx="8184995" cy="98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Offline Resource Manager</a:t>
            </a:r>
          </a:p>
        </p:txBody>
      </p:sp>
      <p:sp>
        <p:nvSpPr>
          <p:cNvPr id="4" name="Rounded Rectangle 3"/>
          <p:cNvSpPr/>
          <p:nvPr/>
        </p:nvSpPr>
        <p:spPr>
          <a:xfrm>
            <a:off x="3590693" y="2137317"/>
            <a:ext cx="5642518" cy="98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Unprocessed Assets</a:t>
            </a:r>
          </a:p>
        </p:txBody>
      </p:sp>
      <p:sp>
        <p:nvSpPr>
          <p:cNvPr id="5" name="Rounded Rectangle 4"/>
          <p:cNvSpPr/>
          <p:nvPr/>
        </p:nvSpPr>
        <p:spPr>
          <a:xfrm>
            <a:off x="3590691" y="3709639"/>
            <a:ext cx="5642520" cy="98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Resource Database</a:t>
            </a:r>
          </a:p>
        </p:txBody>
      </p:sp>
      <p:sp>
        <p:nvSpPr>
          <p:cNvPr id="6" name="Rounded Rectangle 5"/>
          <p:cNvSpPr/>
          <p:nvPr/>
        </p:nvSpPr>
        <p:spPr>
          <a:xfrm>
            <a:off x="3590691" y="5281961"/>
            <a:ext cx="5642520" cy="98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Runtime Assets</a:t>
            </a:r>
          </a:p>
        </p:txBody>
      </p:sp>
    </p:spTree>
    <p:extLst>
      <p:ext uri="{BB962C8B-B14F-4D97-AF65-F5344CB8AC3E}">
        <p14:creationId xmlns:p14="http://schemas.microsoft.com/office/powerpoint/2010/main" val="97868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warehouse"/>
          <p:cNvPicPr>
            <a:picLocks noChangeAspect="1" noChangeArrowheads="1"/>
          </p:cNvPicPr>
          <p:nvPr/>
        </p:nvPicPr>
        <p:blipFill rotWithShape="1">
          <a:blip r:embed="rId3">
            <a:extLst>
              <a:ext uri="{28A0092B-C50C-407E-A947-70E740481C1C}">
                <a14:useLocalDpi xmlns:a14="http://schemas.microsoft.com/office/drawing/2010/main" val="0"/>
              </a:ext>
            </a:extLst>
          </a:blip>
          <a:srcRect r="1235" b="1666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34496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2425</TotalTime>
  <Words>2136</Words>
  <Application>Microsoft Office PowerPoint</Application>
  <PresentationFormat>Widescreen</PresentationFormat>
  <Paragraphs>167</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Parcel</vt:lpstr>
      <vt:lpstr>Resource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 Management</dc:title>
  <dc:creator>Chris Janes</dc:creator>
  <cp:lastModifiedBy>Chris Janes</cp:lastModifiedBy>
  <cp:revision>34</cp:revision>
  <dcterms:created xsi:type="dcterms:W3CDTF">2016-10-12T14:36:42Z</dcterms:created>
  <dcterms:modified xsi:type="dcterms:W3CDTF">2016-10-18T07:56:42Z</dcterms:modified>
</cp:coreProperties>
</file>